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1071" r:id="rId2"/>
    <p:sldId id="1202" r:id="rId3"/>
    <p:sldId id="1216" r:id="rId4"/>
    <p:sldId id="1232" r:id="rId5"/>
    <p:sldId id="1221" r:id="rId6"/>
    <p:sldId id="1220" r:id="rId7"/>
    <p:sldId id="1233" r:id="rId8"/>
    <p:sldId id="1227" r:id="rId9"/>
    <p:sldId id="1225" r:id="rId10"/>
    <p:sldId id="1210" r:id="rId11"/>
    <p:sldId id="1211" r:id="rId12"/>
    <p:sldId id="1231" r:id="rId13"/>
    <p:sldId id="1229" r:id="rId14"/>
    <p:sldId id="1224" r:id="rId15"/>
    <p:sldId id="1228" r:id="rId16"/>
    <p:sldId id="1187" r:id="rId17"/>
    <p:sldId id="1222" r:id="rId18"/>
    <p:sldId id="1209" r:id="rId19"/>
    <p:sldId id="1230" r:id="rId2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290"/>
    <a:srgbClr val="FF6600"/>
    <a:srgbClr val="00FF00"/>
    <a:srgbClr val="EC383F"/>
    <a:srgbClr val="084712"/>
    <a:srgbClr val="052D0B"/>
    <a:srgbClr val="FFFEB1"/>
    <a:srgbClr val="B56C01"/>
    <a:srgbClr val="113547"/>
    <a:srgbClr val="0C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16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11/18/2014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0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0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4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4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set of products proposed by me and others on the VIIRS</a:t>
            </a:r>
            <a:r>
              <a:rPr lang="en-US" baseline="0" dirty="0" smtClean="0"/>
              <a:t> ST (mostly already implemented in context of PEATE)</a:t>
            </a:r>
          </a:p>
          <a:p>
            <a:r>
              <a:rPr lang="en-US" baseline="0" dirty="0" smtClean="0"/>
              <a:t>biggest limitation for VIIRS is spectral bands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7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0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lunar-based</a:t>
            </a:r>
          </a:p>
          <a:p>
            <a:r>
              <a:rPr lang="en-US" dirty="0" smtClean="0"/>
              <a:t>exponential model</a:t>
            </a:r>
            <a:r>
              <a:rPr lang="en-US" baseline="0" dirty="0" smtClean="0"/>
              <a:t> allows forward-stream extrapolation</a:t>
            </a:r>
          </a:p>
          <a:p>
            <a:r>
              <a:rPr lang="en-US" baseline="0" dirty="0" err="1" smtClean="0"/>
              <a:t>destriping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3657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4A25E-9737-0A4A-89D0-E3FB59D9FFB9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0CB3-01D4-6946-8DDA-BCF9621DF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 descr="seawifs_globe_weta.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5260B-2E51-8446-B0F8-06CDA87B520B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0CB3-01D4-6946-8DDA-BCF9621DF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237C1-26C5-6F42-8256-FC5C47603505}" type="datetime1">
              <a:rPr lang="en-US" smtClean="0"/>
              <a:t>11/18/2014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0CB3-01D4-6946-8DDA-BCF9621DF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1DA47-06D4-DF44-ADAF-D7755E066845}" type="datetime1">
              <a:rPr lang="en-US" smtClean="0"/>
              <a:t>11/18/2014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0CB3-01D4-6946-8DDA-BCF9621DF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1CA70-A994-D242-A696-3787B5457D2A}" type="datetime1">
              <a:rPr lang="en-US" smtClean="0"/>
              <a:t>11/18/2014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0CB3-01D4-6946-8DDA-BCF9621DF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55295-9717-A04E-AC1B-D73A18DFA570}" type="datetime1">
              <a:rPr lang="en-US" smtClean="0"/>
              <a:t>11/18/2014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10CB3-01D4-6946-8DDA-BCF9621DF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1F8182A-F309-3745-AB7B-863306403BC6}" type="datetime1">
              <a:rPr lang="en-US" smtClean="0"/>
              <a:t>11/18/2014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2286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</a:rPr>
              <a:t>SNPP Ocean SIPS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</a:rPr>
              <a:t>status</a:t>
            </a:r>
            <a:endParaRPr lang="en-US" sz="3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410200" y="5791200"/>
            <a:ext cx="3352800" cy="661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SNPP Applications Workshop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18 November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2014</a:t>
            </a:r>
            <a:endParaRPr lang="en-US" sz="1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408950" y="2723852"/>
            <a:ext cx="30586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Bryan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Franz</a:t>
            </a:r>
          </a:p>
          <a:p>
            <a:pPr algn="ctr" defTabSz="914400" fontAlgn="base"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the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Ocean Biology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Processing Group</a:t>
            </a:r>
            <a:endParaRPr lang="en-US" sz="2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95" y="75713"/>
            <a:ext cx="7602231" cy="854075"/>
          </a:xfrm>
        </p:spPr>
        <p:txBody>
          <a:bodyPr/>
          <a:lstStyle/>
          <a:p>
            <a:r>
              <a:rPr lang="en-US" dirty="0" smtClean="0"/>
              <a:t>OBPG Multi-mission Level 1/2 Browser</a:t>
            </a:r>
            <a:br>
              <a:rPr lang="en-US" dirty="0" smtClean="0"/>
            </a:b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howing VIIRS full mission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brows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7878"/>
            <a:ext cx="8749553" cy="40999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browse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48200"/>
            <a:ext cx="5791200" cy="168998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0069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4" y="36513"/>
            <a:ext cx="7100542" cy="854075"/>
          </a:xfrm>
        </p:spPr>
        <p:txBody>
          <a:bodyPr/>
          <a:lstStyle/>
          <a:p>
            <a:r>
              <a:rPr lang="en-US" dirty="0" smtClean="0"/>
              <a:t>OBPG Level 3 Browser</a:t>
            </a:r>
            <a:endParaRPr lang="en-US" dirty="0"/>
          </a:p>
        </p:txBody>
      </p:sp>
      <p:pic>
        <p:nvPicPr>
          <p:cNvPr id="4" name="Picture 3" descr="browse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392890" cy="495246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SeaDAS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dirty="0" smtClean="0"/>
              <a:t>Open Source Software for Application Development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SeaDAS_Disp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33600"/>
            <a:ext cx="5727469" cy="388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eada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72839"/>
            <a:ext cx="5715000" cy="740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1202591"/>
            <a:ext cx="273895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2D0B"/>
                </a:solidFill>
              </a:rPr>
              <a:t>Display &amp; analysis for VIIRS</a:t>
            </a:r>
            <a:endParaRPr lang="en-US" dirty="0">
              <a:solidFill>
                <a:srgbClr val="052D0B"/>
              </a:solidFill>
            </a:endParaRPr>
          </a:p>
          <a:p>
            <a:pPr lvl="1"/>
            <a:r>
              <a:rPr lang="en-US" sz="1400" dirty="0"/>
              <a:t>SDRs</a:t>
            </a:r>
          </a:p>
          <a:p>
            <a:pPr lvl="1"/>
            <a:r>
              <a:rPr lang="en-US" sz="1400" dirty="0"/>
              <a:t>EDRs</a:t>
            </a:r>
          </a:p>
          <a:p>
            <a:pPr lvl="1"/>
            <a:r>
              <a:rPr lang="en-US" sz="1400" dirty="0"/>
              <a:t>NASA L2</a:t>
            </a:r>
          </a:p>
          <a:p>
            <a:pPr lvl="1"/>
            <a:r>
              <a:rPr lang="en-US" sz="1400" dirty="0"/>
              <a:t>NASA </a:t>
            </a:r>
            <a:r>
              <a:rPr lang="en-US" sz="1400" dirty="0" smtClean="0"/>
              <a:t>L3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52D0B"/>
                </a:solidFill>
              </a:rPr>
              <a:t>Processing capability</a:t>
            </a:r>
          </a:p>
          <a:p>
            <a:pPr lvl="1"/>
            <a:r>
              <a:rPr lang="en-US" sz="1400" dirty="0"/>
              <a:t>Level 1A to Level 2</a:t>
            </a:r>
          </a:p>
          <a:p>
            <a:pPr lvl="1"/>
            <a:r>
              <a:rPr lang="en-US" sz="1400" dirty="0"/>
              <a:t>Level 2 to Level 3</a:t>
            </a:r>
          </a:p>
          <a:p>
            <a:pPr lvl="1"/>
            <a:r>
              <a:rPr lang="en-US" sz="1400" dirty="0"/>
              <a:t>Alternative algorithms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52D0B"/>
                </a:solidFill>
              </a:rPr>
              <a:t>Processing source code</a:t>
            </a:r>
          </a:p>
          <a:p>
            <a:pPr lvl="1"/>
            <a:r>
              <a:rPr lang="en-US" sz="1400" dirty="0" smtClean="0"/>
              <a:t>Application development</a:t>
            </a:r>
            <a:endParaRPr lang="en-US" sz="1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359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Future Plans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SST production (</a:t>
            </a:r>
            <a:r>
              <a:rPr lang="en-US" dirty="0" smtClean="0">
                <a:solidFill>
                  <a:srgbClr val="000000"/>
                </a:solidFill>
              </a:rPr>
              <a:t>Spring </a:t>
            </a:r>
            <a:r>
              <a:rPr lang="en-US" dirty="0" smtClean="0">
                <a:solidFill>
                  <a:srgbClr val="000000"/>
                </a:solidFill>
              </a:rPr>
              <a:t>2015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MODIS heritage algorithm</a:t>
            </a:r>
          </a:p>
          <a:p>
            <a:pPr lvl="1"/>
            <a:r>
              <a:rPr lang="en-US" dirty="0" smtClean="0"/>
              <a:t>support for GHRSST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Transition from NOAA RDR and IDPS processing code to NASA Level-0 to Level-1B process and formatting (</a:t>
            </a:r>
            <a:r>
              <a:rPr lang="en-US" smtClean="0">
                <a:solidFill>
                  <a:srgbClr val="000000"/>
                </a:solidFill>
              </a:rPr>
              <a:t>Spring </a:t>
            </a:r>
            <a:r>
              <a:rPr lang="en-US" smtClean="0">
                <a:solidFill>
                  <a:srgbClr val="000000"/>
                </a:solidFill>
              </a:rPr>
              <a:t>2015</a:t>
            </a:r>
            <a:r>
              <a:rPr lang="en-US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Level-0 via EDOS (may reduce latency further)</a:t>
            </a:r>
          </a:p>
          <a:p>
            <a:pPr lvl="1"/>
            <a:r>
              <a:rPr lang="en-US" dirty="0" smtClean="0"/>
              <a:t>Level-1A produced in ~5 minute granule size (no more 86-sec granules!)</a:t>
            </a:r>
          </a:p>
          <a:p>
            <a:pPr lvl="1"/>
            <a:r>
              <a:rPr lang="en-US" dirty="0" smtClean="0"/>
              <a:t>Level-1A, Level-1B, and </a:t>
            </a:r>
            <a:r>
              <a:rPr lang="en-US" dirty="0" err="1" smtClean="0"/>
              <a:t>geolocation</a:t>
            </a:r>
            <a:r>
              <a:rPr lang="en-US" dirty="0" smtClean="0"/>
              <a:t> in compressed netCDF4 format</a:t>
            </a:r>
          </a:p>
          <a:p>
            <a:pPr lvl="1"/>
            <a:r>
              <a:rPr lang="en-US" dirty="0" smtClean="0"/>
              <a:t>fully independent instrument calibration approach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884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2D0B"/>
                </a:solidFill>
              </a:rPr>
              <a:t>References</a:t>
            </a:r>
            <a:endParaRPr lang="en-US" dirty="0">
              <a:solidFill>
                <a:srgbClr val="052D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data access: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2D0B"/>
                </a:solidFill>
              </a:rPr>
              <a:t>http://</a:t>
            </a:r>
            <a:r>
              <a:rPr lang="en-US" sz="2400" dirty="0" err="1">
                <a:solidFill>
                  <a:srgbClr val="052D0B"/>
                </a:solidFill>
              </a:rPr>
              <a:t>oceancolor.gsfc.nasa.gov</a:t>
            </a:r>
            <a:r>
              <a:rPr lang="en-US" sz="2400" dirty="0">
                <a:solidFill>
                  <a:srgbClr val="052D0B"/>
                </a:solidFill>
              </a:rPr>
              <a:t>/</a:t>
            </a:r>
            <a:r>
              <a:rPr lang="en-US" sz="2400" dirty="0" err="1">
                <a:solidFill>
                  <a:srgbClr val="052D0B"/>
                </a:solidFill>
              </a:rPr>
              <a:t>cms</a:t>
            </a:r>
            <a:r>
              <a:rPr lang="en-US" sz="2400" dirty="0" smtClean="0">
                <a:solidFill>
                  <a:srgbClr val="052D0B"/>
                </a:solidFill>
              </a:rPr>
              <a:t>/</a:t>
            </a:r>
            <a:r>
              <a:rPr lang="en-US" sz="2400" dirty="0" err="1" smtClean="0">
                <a:solidFill>
                  <a:srgbClr val="052D0B"/>
                </a:solidFill>
              </a:rPr>
              <a:t>dataaccess</a:t>
            </a:r>
            <a:r>
              <a:rPr lang="en-US" sz="2400" dirty="0" smtClean="0">
                <a:solidFill>
                  <a:srgbClr val="052D0B"/>
                </a:solidFill>
              </a:rPr>
              <a:t>/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file format: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52D0B"/>
                </a:solidFill>
              </a:rPr>
              <a:t>http</a:t>
            </a:r>
            <a:r>
              <a:rPr lang="en-US" sz="2400" dirty="0">
                <a:solidFill>
                  <a:srgbClr val="052D0B"/>
                </a:solidFill>
              </a:rPr>
              <a:t>://oceancolor.gsfc.nasa.gov/cms/format/</a:t>
            </a:r>
            <a:r>
              <a:rPr lang="en-US" sz="2400" dirty="0" smtClean="0">
                <a:solidFill>
                  <a:srgbClr val="052D0B"/>
                </a:solidFill>
              </a:rPr>
              <a:t>l2nc_viirs.html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processing history: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2D0B"/>
                </a:solidFill>
              </a:rPr>
              <a:t>http://oceancolor.gsfc.nasa.gov/cms/</a:t>
            </a:r>
            <a:r>
              <a:rPr lang="en-US" sz="2400" dirty="0" smtClean="0">
                <a:solidFill>
                  <a:srgbClr val="052D0B"/>
                </a:solidFill>
              </a:rPr>
              <a:t>reprocessing/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algorithm descriptions: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52D0B"/>
                </a:solidFill>
              </a:rPr>
              <a:t>http://</a:t>
            </a:r>
            <a:r>
              <a:rPr lang="en-US" sz="2400" dirty="0" err="1">
                <a:solidFill>
                  <a:srgbClr val="052D0B"/>
                </a:solidFill>
              </a:rPr>
              <a:t>oceancolor.gsfc.nasa.gov</a:t>
            </a:r>
            <a:r>
              <a:rPr lang="en-US" sz="2400" dirty="0">
                <a:solidFill>
                  <a:srgbClr val="052D0B"/>
                </a:solidFill>
              </a:rPr>
              <a:t>/</a:t>
            </a:r>
            <a:r>
              <a:rPr lang="en-US" sz="2400" dirty="0" err="1">
                <a:solidFill>
                  <a:srgbClr val="052D0B"/>
                </a:solidFill>
              </a:rPr>
              <a:t>cms</a:t>
            </a:r>
            <a:r>
              <a:rPr lang="en-US" sz="2400" dirty="0">
                <a:solidFill>
                  <a:srgbClr val="052D0B"/>
                </a:solidFill>
              </a:rPr>
              <a:t>/</a:t>
            </a:r>
            <a:r>
              <a:rPr lang="en-US" sz="2400" dirty="0" err="1" smtClean="0">
                <a:solidFill>
                  <a:srgbClr val="052D0B"/>
                </a:solidFill>
              </a:rPr>
              <a:t>atbd</a:t>
            </a:r>
            <a:r>
              <a:rPr lang="en-US" sz="2400" dirty="0" smtClean="0">
                <a:solidFill>
                  <a:srgbClr val="052D0B"/>
                </a:solidFill>
              </a:rPr>
              <a:t>/</a:t>
            </a:r>
            <a:endParaRPr lang="en-US" sz="2400" dirty="0">
              <a:solidFill>
                <a:srgbClr val="052D0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023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312988" y="2249488"/>
            <a:ext cx="1560512" cy="114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22237"/>
            <a:ext cx="899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84712"/>
                </a:solidFill>
                <a:latin typeface="+mj-lt"/>
                <a:ea typeface="+mj-ea"/>
                <a:cs typeface="+mj-cs"/>
              </a:rPr>
              <a:t>VIIRS Level-1A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NASA Level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 and Level-3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9574" y="1194741"/>
            <a:ext cx="2028825" cy="4367859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01938" y="2619375"/>
            <a:ext cx="2686050" cy="1012984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FFFEB1"/>
                </a:solidFill>
              </a:rPr>
              <a:t>L2GEN</a:t>
            </a:r>
            <a:endParaRPr lang="en-US" sz="1800" dirty="0">
              <a:solidFill>
                <a:srgbClr val="FFFEB1"/>
              </a:solidFill>
            </a:endParaRPr>
          </a:p>
          <a:p>
            <a:pPr algn="ctr"/>
            <a:r>
              <a:rPr lang="en-US" sz="1800" dirty="0">
                <a:solidFill>
                  <a:srgbClr val="FFFEB1"/>
                </a:solidFill>
              </a:rPr>
              <a:t>Level-1 to Level-2</a:t>
            </a:r>
          </a:p>
          <a:p>
            <a:pPr algn="ctr"/>
            <a:r>
              <a:rPr lang="en-US" sz="1800" dirty="0">
                <a:solidFill>
                  <a:srgbClr val="FFFEB1"/>
                </a:solidFill>
              </a:rPr>
              <a:t>(common algorithms)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2275" y="1898911"/>
            <a:ext cx="146706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84712"/>
                </a:solidFill>
              </a:rPr>
              <a:t>SeaWiFS</a:t>
            </a:r>
            <a:r>
              <a:rPr lang="en-US" dirty="0">
                <a:solidFill>
                  <a:srgbClr val="084712"/>
                </a:solidFill>
              </a:rPr>
              <a:t> L1A</a:t>
            </a:r>
          </a:p>
          <a:p>
            <a:r>
              <a:rPr lang="en-US" dirty="0">
                <a:solidFill>
                  <a:srgbClr val="084712"/>
                </a:solidFill>
              </a:rPr>
              <a:t>MODISA L1B</a:t>
            </a:r>
          </a:p>
          <a:p>
            <a:r>
              <a:rPr lang="en-US" dirty="0">
                <a:solidFill>
                  <a:srgbClr val="084712"/>
                </a:solidFill>
              </a:rPr>
              <a:t>MODIST L1B</a:t>
            </a:r>
          </a:p>
          <a:p>
            <a:r>
              <a:rPr lang="en-US" dirty="0">
                <a:solidFill>
                  <a:srgbClr val="084712"/>
                </a:solidFill>
              </a:rPr>
              <a:t>OCTS L1A</a:t>
            </a:r>
          </a:p>
          <a:p>
            <a:r>
              <a:rPr lang="en-US" dirty="0">
                <a:solidFill>
                  <a:srgbClr val="084712"/>
                </a:solidFill>
              </a:rPr>
              <a:t>MOS L1B</a:t>
            </a:r>
          </a:p>
          <a:p>
            <a:r>
              <a:rPr lang="en-US" dirty="0">
                <a:solidFill>
                  <a:srgbClr val="084712"/>
                </a:solidFill>
              </a:rPr>
              <a:t>OSMI L1A</a:t>
            </a:r>
          </a:p>
          <a:p>
            <a:r>
              <a:rPr lang="en-US" dirty="0">
                <a:solidFill>
                  <a:srgbClr val="084712"/>
                </a:solidFill>
              </a:rPr>
              <a:t>CZCS L1A</a:t>
            </a:r>
          </a:p>
          <a:p>
            <a:r>
              <a:rPr lang="en-US" dirty="0">
                <a:solidFill>
                  <a:srgbClr val="084712"/>
                </a:solidFill>
              </a:rPr>
              <a:t>MERIS L1B</a:t>
            </a:r>
          </a:p>
          <a:p>
            <a:r>
              <a:rPr lang="en-US" dirty="0">
                <a:solidFill>
                  <a:srgbClr val="084712"/>
                </a:solidFill>
              </a:rPr>
              <a:t>OCM-1 L1B</a:t>
            </a:r>
          </a:p>
          <a:p>
            <a:r>
              <a:rPr lang="en-US" dirty="0">
                <a:solidFill>
                  <a:srgbClr val="084712"/>
                </a:solidFill>
              </a:rPr>
              <a:t>OCM-2 L1B</a:t>
            </a:r>
          </a:p>
          <a:p>
            <a:r>
              <a:rPr lang="en-US" b="1" dirty="0" smtClean="0">
                <a:solidFill>
                  <a:srgbClr val="084712"/>
                </a:solidFill>
              </a:rPr>
              <a:t>VIIRS L1A</a:t>
            </a:r>
          </a:p>
          <a:p>
            <a:r>
              <a:rPr lang="en-US" dirty="0" smtClean="0">
                <a:solidFill>
                  <a:srgbClr val="084712"/>
                </a:solidFill>
              </a:rPr>
              <a:t>GOCI L1B</a:t>
            </a:r>
          </a:p>
          <a:p>
            <a:r>
              <a:rPr lang="en-US" dirty="0" smtClean="0">
                <a:solidFill>
                  <a:srgbClr val="084712"/>
                </a:solidFill>
              </a:rPr>
              <a:t>L8 OLI L1T</a:t>
            </a:r>
            <a:endParaRPr lang="en-US" dirty="0">
              <a:solidFill>
                <a:srgbClr val="084712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409950" y="5759450"/>
            <a:ext cx="2686050" cy="750094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EB1"/>
                </a:solidFill>
              </a:rPr>
              <a:t>Level-2 to Level-3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960688" y="4897438"/>
            <a:ext cx="2379662" cy="381476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Level-2 Scene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886200" y="2236788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325938" y="2246313"/>
            <a:ext cx="1746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327525" y="2236788"/>
            <a:ext cx="0" cy="3457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113213" y="5326063"/>
            <a:ext cx="1587" cy="39290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110038" y="3757614"/>
            <a:ext cx="0" cy="10958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647950" y="6175375"/>
            <a:ext cx="77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498725" y="1922464"/>
            <a:ext cx="1187450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observed </a:t>
            </a:r>
          </a:p>
          <a:p>
            <a:r>
              <a:rPr lang="en-US" sz="1800"/>
              <a:t>radiances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581400" y="1034891"/>
            <a:ext cx="1879600" cy="870109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7438" y="1317625"/>
            <a:ext cx="1530350" cy="3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ancillary data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4090988" y="1914605"/>
            <a:ext cx="0" cy="6700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438400" y="3886200"/>
            <a:ext cx="17245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water-leaving</a:t>
            </a:r>
          </a:p>
          <a:p>
            <a:r>
              <a:rPr lang="en-US" sz="1800"/>
              <a:t>reflectances &amp;</a:t>
            </a:r>
          </a:p>
          <a:p>
            <a:r>
              <a:rPr lang="en-US" sz="1800"/>
              <a:t>derived prods</a:t>
            </a:r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76237" y="5805488"/>
            <a:ext cx="2551113" cy="618648"/>
          </a:xfrm>
          <a:prstGeom prst="flowChartInputOutpu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84712"/>
                </a:solidFill>
              </a:rPr>
              <a:t>Level-3 Global</a:t>
            </a:r>
          </a:p>
          <a:p>
            <a:pPr algn="ctr"/>
            <a:r>
              <a:rPr lang="en-US" sz="1800">
                <a:solidFill>
                  <a:srgbClr val="084712"/>
                </a:solidFill>
              </a:rPr>
              <a:t>Product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724400" y="3780949"/>
            <a:ext cx="0" cy="1095851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7191375" y="3124200"/>
            <a:ext cx="0" cy="274320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5530850" y="3124200"/>
            <a:ext cx="1631950" cy="0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5181600" y="5105400"/>
            <a:ext cx="1284288" cy="1429"/>
          </a:xfrm>
          <a:prstGeom prst="line">
            <a:avLst/>
          </a:prstGeom>
          <a:solidFill>
            <a:srgbClr val="FFFEB1"/>
          </a:solidFill>
          <a:ln w="2540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457950" y="4800600"/>
            <a:ext cx="2192338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/>
              <a:t>vicarious calibration</a:t>
            </a:r>
          </a:p>
          <a:p>
            <a:pPr>
              <a:defRPr/>
            </a:pPr>
            <a:r>
              <a:rPr lang="en-US" sz="1800"/>
              <a:t>gain factors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4740275" y="3828097"/>
            <a:ext cx="1174750" cy="8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/>
              <a:t>predicted</a:t>
            </a:r>
          </a:p>
          <a:p>
            <a:pPr>
              <a:defRPr/>
            </a:pPr>
            <a:r>
              <a:rPr lang="en-US" sz="1800"/>
              <a:t>at-sensor</a:t>
            </a:r>
          </a:p>
          <a:p>
            <a:pPr>
              <a:defRPr/>
            </a:pPr>
            <a:r>
              <a:rPr lang="en-US" sz="1800"/>
              <a:t>radiances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5943600" y="3408520"/>
            <a:ext cx="2884488" cy="1087279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>
                <a:solidFill>
                  <a:srgbClr val="084712"/>
                </a:solidFill>
              </a:rPr>
              <a:t>in situ water-leaving</a:t>
            </a:r>
          </a:p>
          <a:p>
            <a:pPr algn="ctr">
              <a:defRPr/>
            </a:pPr>
            <a:r>
              <a:rPr lang="en-US" sz="1800">
                <a:solidFill>
                  <a:srgbClr val="084712"/>
                </a:solidFill>
              </a:rPr>
              <a:t>radiances (MOBY)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943600" y="1290638"/>
            <a:ext cx="2884488" cy="1238726"/>
          </a:xfrm>
          <a:prstGeom prst="flowChartMultidocument">
            <a:avLst/>
          </a:prstGeom>
          <a:solidFill>
            <a:srgbClr val="FFFE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76938" y="1684339"/>
            <a:ext cx="2446337" cy="5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84712"/>
                </a:solidFill>
              </a:rPr>
              <a:t>sensor-specific tables:</a:t>
            </a:r>
          </a:p>
          <a:p>
            <a:r>
              <a:rPr lang="en-US" sz="1800">
                <a:solidFill>
                  <a:srgbClr val="084712"/>
                </a:solidFill>
              </a:rPr>
              <a:t>Rayleigh, aerosol,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Temporal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&gt; 35% sensitivity loss in NIR band M7 (862), but stabilized.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viirs_sol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561"/>
            <a:ext cx="9144000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 Access Archive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browse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474"/>
            <a:ext cx="5029200" cy="204792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browse6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>
          <a:xfrm>
            <a:off x="2438400" y="1219200"/>
            <a:ext cx="5943600" cy="501747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Latency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15001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L1 &amp; L2 products typically available within 3-5 hours from time of observation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L1_latency_histo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7315200" cy="4572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276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VIIRS Ocean Product Status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181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Currently producing </a:t>
            </a:r>
            <a:r>
              <a:rPr lang="en-US" sz="2400" dirty="0"/>
              <a:t>and distributing </a:t>
            </a:r>
            <a:r>
              <a:rPr lang="en-US" sz="2400" dirty="0" smtClean="0"/>
              <a:t>ocean </a:t>
            </a:r>
            <a:r>
              <a:rPr lang="en-US" sz="2400" dirty="0"/>
              <a:t>color </a:t>
            </a:r>
            <a:r>
              <a:rPr lang="en-US" sz="2400" dirty="0" smtClean="0"/>
              <a:t>products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near real-time and refined (15-45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days later for updated ancillary)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Level-1A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&amp; Level-2 (granule), and Level-3 (global) products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MODIS continuity algorithms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</a:pPr>
            <a:endParaRPr lang="en-US" sz="10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Recently updated forward-stream production and completed full mission ocean color reprocessing (R2014.0):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significantly improved instrument calibration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full suite of ocean products consistent with MODIS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new CF-compliant netCDF4 file format for L2 &amp; L3 </a:t>
            </a:r>
            <a:endParaRPr lang="en-US" sz="2400" i="1" dirty="0"/>
          </a:p>
          <a:p>
            <a:pPr marL="0" indent="0">
              <a:spcAft>
                <a:spcPts val="600"/>
              </a:spcAft>
              <a:buNone/>
            </a:pPr>
            <a:endParaRPr lang="en-US" sz="24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2825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838200"/>
          </a:xfrm>
        </p:spPr>
        <p:txBody>
          <a:bodyPr/>
          <a:lstStyle/>
          <a:p>
            <a:r>
              <a:rPr lang="en-US" sz="2400" dirty="0" smtClean="0">
                <a:solidFill>
                  <a:srgbClr val="052D0B"/>
                </a:solidFill>
              </a:rPr>
              <a:t>Generating Full Set of Ocean Color Products using MODIS Continuity Algorithms</a:t>
            </a:r>
            <a:endParaRPr lang="en-US" sz="2400" dirty="0">
              <a:solidFill>
                <a:srgbClr val="052D0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52D0B"/>
                </a:solidFill>
              </a:rPr>
              <a:t>Level-2: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OC suite: 	</a:t>
            </a:r>
            <a:r>
              <a:rPr lang="en-US" dirty="0" err="1" smtClean="0">
                <a:solidFill>
                  <a:schemeClr val="tx1"/>
                </a:solidFill>
              </a:rPr>
              <a:t>Rrs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en-US" dirty="0" err="1" smtClean="0">
                <a:solidFill>
                  <a:schemeClr val="tx1"/>
                </a:solidFill>
              </a:rPr>
              <a:t>Chl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Kd</a:t>
            </a:r>
            <a:r>
              <a:rPr lang="en-US" dirty="0" smtClean="0">
                <a:solidFill>
                  <a:schemeClr val="tx1"/>
                </a:solidFill>
              </a:rPr>
              <a:t>(490), PIC, POC, PAR, AOT, Angstrom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IOP suite: 	a(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), bb(</a:t>
            </a:r>
            <a:r>
              <a:rPr lang="en-US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en-US" dirty="0" err="1" smtClean="0">
                <a:solidFill>
                  <a:schemeClr val="tx1"/>
                </a:solidFill>
              </a:rPr>
              <a:t>aph</a:t>
            </a:r>
            <a:r>
              <a:rPr lang="en-US" dirty="0" smtClean="0">
                <a:solidFill>
                  <a:schemeClr val="tx1"/>
                </a:solidFill>
              </a:rPr>
              <a:t>(443), </a:t>
            </a:r>
            <a:r>
              <a:rPr lang="en-US" dirty="0" err="1" smtClean="0">
                <a:solidFill>
                  <a:schemeClr val="tx1"/>
                </a:solidFill>
              </a:rPr>
              <a:t>adg</a:t>
            </a:r>
            <a:r>
              <a:rPr lang="en-US" dirty="0" smtClean="0">
                <a:solidFill>
                  <a:schemeClr val="tx1"/>
                </a:solidFill>
              </a:rPr>
              <a:t>(443), </a:t>
            </a:r>
            <a:r>
              <a:rPr lang="en-US" dirty="0" err="1" smtClean="0">
                <a:solidFill>
                  <a:schemeClr val="tx1"/>
                </a:solidFill>
              </a:rPr>
              <a:t>bbp</a:t>
            </a:r>
            <a:r>
              <a:rPr lang="en-US" dirty="0" smtClean="0">
                <a:solidFill>
                  <a:schemeClr val="tx1"/>
                </a:solidFill>
              </a:rPr>
              <a:t>(443), uncertainties</a:t>
            </a:r>
          </a:p>
          <a:p>
            <a:pPr marL="4000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1600" dirty="0" smtClean="0">
                <a:cs typeface="Symbol" charset="2"/>
              </a:rPr>
              <a:t>	</a:t>
            </a:r>
            <a:r>
              <a:rPr lang="en-US" sz="1600" dirty="0" smtClean="0">
                <a:solidFill>
                  <a:srgbClr val="052D0B"/>
                </a:solidFill>
                <a:cs typeface="Symbol" charset="2"/>
              </a:rPr>
              <a:t>VIIRS</a:t>
            </a:r>
            <a:r>
              <a:rPr lang="en-US" sz="1600" dirty="0" smtClean="0">
                <a:cs typeface="Symbol" charset="2"/>
              </a:rPr>
              <a:t> 	</a:t>
            </a:r>
            <a:r>
              <a:rPr lang="en-US" sz="1600" dirty="0" smtClean="0">
                <a:latin typeface="Symbol" charset="2"/>
                <a:cs typeface="Symbol" charset="2"/>
              </a:rPr>
              <a:t>l</a:t>
            </a:r>
            <a:r>
              <a:rPr lang="en-US" sz="1600" dirty="0" smtClean="0"/>
              <a:t> = 410, 443, 486, 551, 671</a:t>
            </a:r>
          </a:p>
          <a:p>
            <a:pPr marL="400050" lvl="1" indent="0">
              <a:buNone/>
            </a:pPr>
            <a:r>
              <a:rPr lang="en-US" sz="1600" dirty="0" smtClean="0">
                <a:cs typeface="Symbol" charset="2"/>
              </a:rPr>
              <a:t>	</a:t>
            </a:r>
            <a:r>
              <a:rPr lang="en-US" sz="1600" dirty="0" smtClean="0">
                <a:solidFill>
                  <a:srgbClr val="052D0B"/>
                </a:solidFill>
                <a:cs typeface="Symbol" charset="2"/>
              </a:rPr>
              <a:t>MODIS</a:t>
            </a:r>
            <a:r>
              <a:rPr lang="en-US" sz="1600" dirty="0" smtClean="0">
                <a:cs typeface="Symbol" charset="2"/>
              </a:rPr>
              <a:t> 	</a:t>
            </a:r>
            <a:r>
              <a:rPr lang="en-US" sz="16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chemeClr val="tx1"/>
                </a:solidFill>
              </a:rPr>
              <a:t> = 412, 443, 469, 488, 531, 547, 555, 645, 667, 678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00050" lvl="1" indent="0" algn="ctr">
              <a:buNone/>
            </a:pPr>
            <a:r>
              <a:rPr lang="en-US" sz="1600" i="1" dirty="0" smtClean="0"/>
              <a:t>total of 31 individual Level-2 products in two files per granule</a:t>
            </a:r>
            <a:endParaRPr lang="en-US" sz="1600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52D0B"/>
                </a:solidFill>
              </a:rPr>
              <a:t>Level-3: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daily, 8-day, monthly, seasonal, and annual global binned composites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4.6 and 9.2 km mapped products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437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KD490_Kd_490_colorsca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704840"/>
            <a:ext cx="3886200" cy="78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0" dirty="0"/>
              <a:t>VIIRS &amp; MODISA Winter 2012</a:t>
            </a:r>
            <a:br>
              <a:rPr lang="en-US" b="0" dirty="0"/>
            </a:br>
            <a:r>
              <a:rPr lang="en-US" sz="2000" b="0" dirty="0">
                <a:solidFill>
                  <a:schemeClr val="tx1"/>
                </a:solidFill>
              </a:rPr>
              <a:t>NASA/OBPG Calibration &amp; Processing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VIIRS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36728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MODISA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36728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MODISA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990600"/>
            <a:ext cx="172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84712"/>
                </a:solidFill>
              </a:rPr>
              <a:t>Chlorophyll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990600"/>
            <a:ext cx="394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84712"/>
                </a:solidFill>
              </a:rPr>
              <a:t>Kd(490) Diffuse Attenuation</a:t>
            </a:r>
          </a:p>
        </p:txBody>
      </p:sp>
      <p:pic>
        <p:nvPicPr>
          <p:cNvPr id="23" name="Picture 22" descr="CHL_chlor_a_colorsca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704840"/>
            <a:ext cx="3886200" cy="787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16200000">
            <a:off x="-272819" y="4428302"/>
            <a:ext cx="140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84712"/>
                </a:solidFill>
              </a:rPr>
              <a:t>MODISA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-65605" y="2218502"/>
            <a:ext cx="9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84712"/>
                </a:solidFill>
              </a:rPr>
              <a:t>VIIRS</a:t>
            </a:r>
          </a:p>
        </p:txBody>
      </p:sp>
      <p:pic>
        <p:nvPicPr>
          <p:cNvPr id="17" name="Picture 16" descr="V20113552012080.L3m_SNWI_NPP_CHL_chlor_a_9km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47800"/>
            <a:ext cx="3840480" cy="1920240"/>
          </a:xfrm>
          <a:prstGeom prst="rect">
            <a:avLst/>
          </a:prstGeom>
        </p:spPr>
      </p:pic>
      <p:pic>
        <p:nvPicPr>
          <p:cNvPr id="21" name="Picture 20" descr="V20113552012080.L3m_SNWI_NPP_KD490_Kd_490_9km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447800"/>
            <a:ext cx="3840480" cy="1920240"/>
          </a:xfrm>
          <a:prstGeom prst="rect">
            <a:avLst/>
          </a:prstGeom>
        </p:spPr>
      </p:pic>
      <p:pic>
        <p:nvPicPr>
          <p:cNvPr id="27" name="Picture 26" descr="A20113552012080.L3m_SNWI_CHL_chlor_a_9km_sma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657600"/>
            <a:ext cx="3840480" cy="1920240"/>
          </a:xfrm>
          <a:prstGeom prst="rect">
            <a:avLst/>
          </a:prstGeom>
        </p:spPr>
      </p:pic>
      <p:pic>
        <p:nvPicPr>
          <p:cNvPr id="28" name="Picture 27" descr="A20113552012080.L3m_SNWI_KD490_Kd_490_9km_smal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3657600"/>
            <a:ext cx="3840480" cy="1920240"/>
          </a:xfrm>
          <a:prstGeom prst="rect">
            <a:avLst/>
          </a:prstGeom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730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R2014.0 Instrument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Significantly improved instrument calibration developed for ocean color through the NPP Ocean Science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eam (PI Franz, </a:t>
            </a:r>
            <a:r>
              <a:rPr lang="en-US" dirty="0" err="1" smtClean="0">
                <a:solidFill>
                  <a:srgbClr val="000000"/>
                </a:solidFill>
              </a:rPr>
              <a:t>Eplee</a:t>
            </a:r>
            <a:r>
              <a:rPr lang="en-US" dirty="0" smtClean="0">
                <a:solidFill>
                  <a:srgbClr val="000000"/>
                </a:solidFill>
              </a:rPr>
              <a:t> et al. in prep).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Based on solar calibration, corrected with lunar calibration.</a:t>
            </a:r>
          </a:p>
          <a:p>
            <a:pPr marL="457200" indent="-457200">
              <a:buAutoNum type="arabicParenR"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Incorporating significant advancements in solar and lunar calibrator knowledge (solar unit vector fix, lunar </a:t>
            </a:r>
            <a:r>
              <a:rPr lang="en-US" dirty="0" err="1" smtClean="0">
                <a:solidFill>
                  <a:srgbClr val="000000"/>
                </a:solidFill>
              </a:rPr>
              <a:t>libration</a:t>
            </a:r>
            <a:r>
              <a:rPr lang="en-US" dirty="0" smtClean="0">
                <a:solidFill>
                  <a:srgbClr val="000000"/>
                </a:solidFill>
              </a:rPr>
              <a:t> corrections, etc.).</a:t>
            </a:r>
          </a:p>
          <a:p>
            <a:pPr marL="457200" indent="-457200">
              <a:buAutoNum type="arabicParenR"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implemented as a continuous calibration model that allows for extrapolation into the future (improved NRT calibration quality).</a:t>
            </a:r>
          </a:p>
          <a:p>
            <a:pPr marL="457200" indent="-457200">
              <a:buAutoNum type="arabicParenR"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Including corrections to the detector relative calibration to reduce image striping artifacts.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240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Image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102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Revised instrument calibration includes detector relative calibration to reduce image striping artifacts.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viirs_destrip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11709" cy="3804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066800"/>
            <a:ext cx="19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Version R2013.2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66800"/>
            <a:ext cx="19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Version R2014.0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9551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2010.0m_ar2013.1m_mr2012.1m_vr2014.0m_eqsst_chlor_a_anomaly_m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62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46"/>
            <a:ext cx="8229600" cy="5384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Climate Application: Chlorophyll Anomaly Record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8795" y="3048000"/>
            <a:ext cx="210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PSO Anomaly</a:t>
            </a:r>
            <a:endParaRPr lang="en-US" sz="2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180" y="5198511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SeaWiFS</a:t>
            </a:r>
            <a:endParaRPr lang="en-US" sz="16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0692" y="519851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MODISA</a:t>
            </a:r>
            <a:endParaRPr lang="en-US" sz="16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1427" y="5198511"/>
            <a:ext cx="14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NASA VIIRS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198511"/>
            <a:ext cx="8344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996633"/>
                </a:solidFill>
                <a:latin typeface="Arial" charset="0"/>
                <a:ea typeface="Arial" charset="0"/>
                <a:cs typeface="Arial" charset="0"/>
              </a:rPr>
              <a:t>MERIS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657600"/>
            <a:ext cx="2875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Multivariate Enso Index (MEI)</a:t>
            </a:r>
            <a:endParaRPr lang="en-US" sz="1600" dirty="0">
              <a:solidFill>
                <a:srgbClr val="08471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00200" y="3962400"/>
            <a:ext cx="304800" cy="457200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ps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748" y="838200"/>
            <a:ext cx="4981452" cy="2438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1600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PSO</a:t>
            </a:r>
            <a:endParaRPr lang="en-US" sz="24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219200"/>
            <a:ext cx="24555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Permanently Stratified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Ocean (PSO)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mean </a:t>
            </a:r>
            <a:r>
              <a:rPr lang="en-US" sz="1800" dirty="0">
                <a:solidFill>
                  <a:srgbClr val="000000"/>
                </a:solidFill>
              </a:rPr>
              <a:t>SST &gt; 15C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6248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Following</a:t>
            </a:r>
            <a:r>
              <a:rPr lang="en-US" sz="1400" dirty="0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Franz, B.A., D.A. Siegel, M.J. </a:t>
            </a:r>
            <a:r>
              <a:rPr lang="en-US" sz="1400" i="1" dirty="0" err="1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Behrenfeld</a:t>
            </a:r>
            <a:r>
              <a:rPr lang="en-US" sz="1400" i="1" dirty="0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, P.J. </a:t>
            </a:r>
            <a:r>
              <a:rPr lang="en-US" sz="1400" i="1" dirty="0" err="1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Werdell</a:t>
            </a:r>
            <a:r>
              <a:rPr lang="en-US" sz="1400" i="1" dirty="0" smtClean="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rPr>
              <a:t> (2013).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Global ocean phytoplankton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 State of the Climate in 2012]. Bulletin of the American Meteorological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Society, 94(8), S75-S78.</a:t>
            </a:r>
            <a:endParaRPr lang="en-US" sz="14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Latency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L1_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98358"/>
            <a:ext cx="7315199" cy="474044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L1 &amp; L2 products typically available within 3-5 hours from time of observation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351155" y="4132942"/>
            <a:ext cx="64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51155" y="3761013"/>
            <a:ext cx="64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hrs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13542" y="3962400"/>
            <a:ext cx="70866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13542" y="4325258"/>
            <a:ext cx="70866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5260330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64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Data Access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http://</a:t>
            </a:r>
            <a:r>
              <a:rPr lang="en-US" sz="2400" dirty="0" err="1"/>
              <a:t>oceancolor.gsfc.nasa.gov</a:t>
            </a:r>
            <a:r>
              <a:rPr lang="en-US" sz="2400" dirty="0"/>
              <a:t>/</a:t>
            </a:r>
            <a:r>
              <a:rPr lang="en-US" sz="2400" dirty="0" err="1"/>
              <a:t>cms</a:t>
            </a:r>
            <a:r>
              <a:rPr lang="en-US" sz="2400" dirty="0"/>
              <a:t>/</a:t>
            </a:r>
            <a:r>
              <a:rPr lang="en-US" sz="2400" dirty="0" err="1"/>
              <a:t>dataaccess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Supporting</a:t>
            </a:r>
          </a:p>
          <a:p>
            <a:pPr lvl="1"/>
            <a:r>
              <a:rPr lang="en-US" dirty="0" smtClean="0"/>
              <a:t>Level-1 and Level-2 scene browse for direct access and bulk order</a:t>
            </a:r>
          </a:p>
          <a:p>
            <a:pPr lvl="1"/>
            <a:r>
              <a:rPr lang="en-US" dirty="0" smtClean="0"/>
              <a:t>Level-3 browse and direct access</a:t>
            </a:r>
          </a:p>
          <a:p>
            <a:pPr lvl="1"/>
            <a:r>
              <a:rPr lang="en-US" dirty="0" smtClean="0"/>
              <a:t>direct access archive (suitable for scripted bulk download)</a:t>
            </a:r>
          </a:p>
          <a:p>
            <a:pPr lvl="1"/>
            <a:r>
              <a:rPr lang="en-US" dirty="0" smtClean="0"/>
              <a:t>subscription service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52D0B"/>
                </a:solidFill>
              </a:rPr>
              <a:t>also</a:t>
            </a:r>
          </a:p>
          <a:p>
            <a:pPr lvl="1"/>
            <a:r>
              <a:rPr lang="en-US" dirty="0" smtClean="0"/>
              <a:t>coincident field </a:t>
            </a:r>
            <a:r>
              <a:rPr lang="en-US" dirty="0"/>
              <a:t>d</a:t>
            </a:r>
            <a:r>
              <a:rPr lang="en-US" dirty="0" smtClean="0"/>
              <a:t>ata access</a:t>
            </a:r>
          </a:p>
          <a:p>
            <a:pPr lvl="1"/>
            <a:r>
              <a:rPr lang="en-US" dirty="0" smtClean="0"/>
              <a:t>validation match-up analyses (primarily AERONET-OC </a:t>
            </a:r>
            <a:r>
              <a:rPr lang="en-US" dirty="0" err="1" smtClean="0"/>
              <a:t>Rrs</a:t>
            </a:r>
            <a:r>
              <a:rPr lang="en-US" dirty="0" smtClean="0"/>
              <a:t> validation)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6535579"/>
            <a:ext cx="1497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B. Franz, 17 Nov 2014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842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20739235</TotalTime>
  <Words>778</Words>
  <Application>Microsoft Office PowerPoint</Application>
  <PresentationFormat>On-screen Show (4:3)</PresentationFormat>
  <Paragraphs>207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Symbol</vt:lpstr>
      <vt:lpstr>1_Default Design</vt:lpstr>
      <vt:lpstr>PowerPoint Presentation</vt:lpstr>
      <vt:lpstr>VIIRS Ocean Product Status</vt:lpstr>
      <vt:lpstr>Generating Full Set of Ocean Color Products using MODIS Continuity Algorithms</vt:lpstr>
      <vt:lpstr>VIIRS &amp; MODISA Winter 2012 NASA/OBPG Calibration &amp; Processing</vt:lpstr>
      <vt:lpstr>R2014.0 Instrument Calibration</vt:lpstr>
      <vt:lpstr>Reduced Image Striping</vt:lpstr>
      <vt:lpstr>Climate Application: Chlorophyll Anomaly Record</vt:lpstr>
      <vt:lpstr>Data Latency</vt:lpstr>
      <vt:lpstr>Data Access</vt:lpstr>
      <vt:lpstr>OBPG Multi-mission Level 1/2 Browser showing VIIRS full mission</vt:lpstr>
      <vt:lpstr>OBPG Level 3 Browser</vt:lpstr>
      <vt:lpstr>SeaDAS Open Source Software for Application Development</vt:lpstr>
      <vt:lpstr>Future Plans</vt:lpstr>
      <vt:lpstr>References</vt:lpstr>
      <vt:lpstr>back-up</vt:lpstr>
      <vt:lpstr>PowerPoint Presentation</vt:lpstr>
      <vt:lpstr>Instrument Temporal Calibration</vt:lpstr>
      <vt:lpstr>Direct Access Archive</vt:lpstr>
      <vt:lpstr>Data Latency</vt:lpstr>
    </vt:vector>
  </TitlesOfParts>
  <Company>B. Franz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</dc:title>
  <dc:creator>B. Franz</dc:creator>
  <cp:lastModifiedBy>loaner</cp:lastModifiedBy>
  <cp:revision>616</cp:revision>
  <cp:lastPrinted>2012-05-10T17:14:37Z</cp:lastPrinted>
  <dcterms:created xsi:type="dcterms:W3CDTF">2012-08-20T00:05:08Z</dcterms:created>
  <dcterms:modified xsi:type="dcterms:W3CDTF">2014-11-18T16:14:06Z</dcterms:modified>
</cp:coreProperties>
</file>